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82" r:id="rId3"/>
    <p:sldId id="283" r:id="rId4"/>
    <p:sldId id="287" r:id="rId5"/>
    <p:sldId id="286" r:id="rId6"/>
    <p:sldId id="288" r:id="rId7"/>
    <p:sldId id="289" r:id="rId8"/>
    <p:sldId id="285" r:id="rId9"/>
    <p:sldId id="292" r:id="rId10"/>
    <p:sldId id="291" r:id="rId11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7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92" autoAdjust="0"/>
  </p:normalViewPr>
  <p:slideViewPr>
    <p:cSldViewPr snapToObjects="1">
      <p:cViewPr>
        <p:scale>
          <a:sx n="80" d="100"/>
          <a:sy n="80" d="100"/>
        </p:scale>
        <p:origin x="-1536" y="-6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655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smtClean="0"/>
              <a:t>TITOLS EN MAJÚSCULA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576B7-2E36-324A-97E3-37D0EB5A9954}" type="datetimeFigureOut">
              <a:rPr lang="es-ES_tradnl" smtClean="0"/>
              <a:pPr/>
              <a:t>11/27/13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FE073-472C-DD40-B183-59900D3F441D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DF7A55"/>
          </a:solidFill>
          <a:latin typeface="Gotham Blac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Relationship Id="rId3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Algunas técnicas básicas</a:t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sz="2000" dirty="0" smtClean="0"/>
              <a:t>Luis Rosero </a:t>
            </a:r>
            <a:r>
              <a:rPr lang="es-ES_tradnl" sz="2000" dirty="0" err="1" smtClean="0"/>
              <a:t>Bixby</a:t>
            </a:r>
            <a:endParaRPr lang="es-ES_tradnl" sz="2000" dirty="0" smtClean="0"/>
          </a:p>
          <a:p>
            <a:r>
              <a:rPr lang="es-ES_tradnl" sz="2000" dirty="0" err="1" smtClean="0"/>
              <a:t>University</a:t>
            </a:r>
            <a:r>
              <a:rPr lang="es-ES_tradnl" sz="2000" dirty="0" smtClean="0"/>
              <a:t> of California at Berkeley</a:t>
            </a:r>
            <a:endParaRPr lang="es-ES_tradnl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s-ES" dirty="0" smtClean="0"/>
              <a:t>Lab</a:t>
            </a:r>
            <a:r>
              <a:rPr lang="es-ES" dirty="0" smtClean="0"/>
              <a:t>oratorio</a:t>
            </a:r>
            <a:r>
              <a:rPr lang="es-ES" dirty="0" smtClean="0"/>
              <a:t> </a:t>
            </a:r>
            <a:r>
              <a:rPr lang="es-ES" dirty="0" smtClean="0"/>
              <a:t>4. Técnicas básicas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92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Aplicar las técnicas básicas de: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ES" dirty="0" smtClean="0"/>
              <a:t>Agregación</a:t>
            </a:r>
            <a:endParaRPr lang="es-ES" dirty="0"/>
          </a:p>
          <a:p>
            <a:pPr marL="914400" lvl="1" indent="-514350">
              <a:buFont typeface="+mj-lt"/>
              <a:buAutoNum type="arabicPeriod"/>
            </a:pPr>
            <a:r>
              <a:rPr lang="es-ES" dirty="0" err="1" smtClean="0"/>
              <a:t>Suavizamiento</a:t>
            </a:r>
            <a:endParaRPr lang="es-E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s-ES" dirty="0" smtClean="0"/>
              <a:t>Ajuste a control macro</a:t>
            </a:r>
          </a:p>
          <a:p>
            <a:pPr marL="914400" lvl="1" indent="-514350">
              <a:buFont typeface="+mj-lt"/>
              <a:buAutoNum type="arabicPeriod"/>
            </a:pPr>
            <a:r>
              <a:rPr lang="es-ES" dirty="0" smtClean="0"/>
              <a:t>Normalización</a:t>
            </a:r>
          </a:p>
          <a:p>
            <a:pPr marL="0" indent="0">
              <a:buNone/>
            </a:pPr>
            <a:r>
              <a:rPr lang="es-ES" dirty="0" smtClean="0"/>
              <a:t>Para completar la estimación del ingreso laboral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accent1"/>
                </a:solidFill>
              </a:rPr>
              <a:t>(Código para hacerlo con Ecuador 2006 en: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/>
                </a:solidFill>
              </a:rPr>
              <a:t>	YL-ECua-</a:t>
            </a:r>
            <a:r>
              <a:rPr lang="es-ES" dirty="0" smtClean="0">
                <a:solidFill>
                  <a:schemeClr val="accent1"/>
                </a:solidFill>
              </a:rPr>
              <a:t>Part2.do</a:t>
            </a:r>
            <a:r>
              <a:rPr lang="es-ES" dirty="0" smtClean="0">
                <a:solidFill>
                  <a:srgbClr val="4F81BD"/>
                </a:solidFill>
              </a:rPr>
              <a:t>)</a:t>
            </a:r>
            <a:endParaRPr lang="es-ES" dirty="0">
              <a:solidFill>
                <a:srgbClr val="4F81BD"/>
              </a:solidFill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4247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s-ES" dirty="0" smtClean="0"/>
              <a:t>Las técnicas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925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Agregación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err="1" smtClean="0"/>
              <a:t>Suavizamiento</a:t>
            </a:r>
            <a:endParaRPr lang="es-ES" dirty="0" smtClean="0"/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Ajuste a control macro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Normalización</a:t>
            </a:r>
          </a:p>
          <a:p>
            <a:pPr marL="0" indent="0">
              <a:buNone/>
            </a:pPr>
            <a:r>
              <a:rPr lang="es-ES" dirty="0" smtClean="0"/>
              <a:t>(La mayoría son en realidad consejos de programación)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74850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s-ES" dirty="0" smtClean="0"/>
              <a:t>1. Agregación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925"/>
            <a:ext cx="8229600" cy="4525963"/>
          </a:xfrm>
        </p:spPr>
        <p:txBody>
          <a:bodyPr/>
          <a:lstStyle/>
          <a:p>
            <a:r>
              <a:rPr lang="es-ES" sz="2400" dirty="0" smtClean="0"/>
              <a:t>Para pasar de micro-datos a promedios por edades</a:t>
            </a:r>
          </a:p>
          <a:p>
            <a:r>
              <a:rPr lang="es-ES" sz="2400" dirty="0" smtClean="0"/>
              <a:t>Comando </a:t>
            </a:r>
            <a:r>
              <a:rPr lang="es-ES" sz="2400" dirty="0" err="1" smtClean="0"/>
              <a:t>Stata</a:t>
            </a:r>
            <a:r>
              <a:rPr lang="es-ES" sz="2400" dirty="0" smtClean="0"/>
              <a:t> para promedios ponderados:   </a:t>
            </a:r>
          </a:p>
          <a:p>
            <a:pPr marL="0" indent="0" algn="ctr">
              <a:buNone/>
            </a:pPr>
            <a:r>
              <a:rPr lang="es-ES" sz="2400" i="1" dirty="0" err="1" smtClean="0"/>
              <a:t>collapse</a:t>
            </a:r>
            <a:r>
              <a:rPr lang="es-ES" sz="2400" i="1" dirty="0" smtClean="0"/>
              <a:t> (mean) </a:t>
            </a:r>
            <a:r>
              <a:rPr lang="es-ES" sz="2400" dirty="0" smtClean="0"/>
              <a:t>x y z </a:t>
            </a:r>
            <a:r>
              <a:rPr lang="es-ES" sz="2400" i="1" dirty="0" smtClean="0"/>
              <a:t>[</a:t>
            </a:r>
            <a:r>
              <a:rPr lang="es-ES" sz="2400" i="1" dirty="0" err="1" smtClean="0"/>
              <a:t>weight</a:t>
            </a:r>
            <a:r>
              <a:rPr lang="es-ES" sz="2400" i="1" dirty="0" smtClean="0"/>
              <a:t>=</a:t>
            </a:r>
            <a:r>
              <a:rPr lang="es-ES" sz="2400" dirty="0" err="1" smtClean="0"/>
              <a:t>facexpan</a:t>
            </a:r>
            <a:r>
              <a:rPr lang="es-ES" sz="2400" i="1" dirty="0" smtClean="0"/>
              <a:t>], </a:t>
            </a:r>
            <a:r>
              <a:rPr lang="es-ES" sz="2400" i="1" dirty="0" err="1" smtClean="0"/>
              <a:t>by</a:t>
            </a:r>
            <a:r>
              <a:rPr lang="es-ES" sz="2400" i="1" dirty="0" smtClean="0"/>
              <a:t>(</a:t>
            </a:r>
            <a:r>
              <a:rPr lang="es-ES" sz="2400" dirty="0" err="1" smtClean="0"/>
              <a:t>age</a:t>
            </a:r>
            <a:r>
              <a:rPr lang="es-ES" sz="2400" i="1" dirty="0" smtClean="0"/>
              <a:t>)</a:t>
            </a:r>
          </a:p>
          <a:p>
            <a:r>
              <a:rPr lang="es-ES" sz="2400" dirty="0" smtClean="0"/>
              <a:t>“</a:t>
            </a:r>
            <a:r>
              <a:rPr lang="es-ES" sz="2400" dirty="0" err="1"/>
              <a:t>f</a:t>
            </a:r>
            <a:r>
              <a:rPr lang="es-ES" sz="2400" dirty="0" err="1" smtClean="0"/>
              <a:t>acexpan</a:t>
            </a:r>
            <a:r>
              <a:rPr lang="es-ES" sz="2400" dirty="0" smtClean="0"/>
              <a:t>” son los factores de expansión de la muestra (pudimos modificarlos para reproducir la estimación de la </a:t>
            </a:r>
            <a:r>
              <a:rPr lang="es-ES" sz="2400" dirty="0" err="1" smtClean="0"/>
              <a:t>pob</a:t>
            </a:r>
            <a:r>
              <a:rPr lang="es-ES" sz="2400" dirty="0" smtClean="0"/>
              <a:t>. por edades simples)</a:t>
            </a:r>
          </a:p>
          <a:p>
            <a:r>
              <a:rPr lang="es-ES" sz="2400" dirty="0" smtClean="0"/>
              <a:t>Para tener también el número de observaciones y la población en cada edad:</a:t>
            </a:r>
          </a:p>
          <a:p>
            <a:pPr marL="0" indent="0">
              <a:buNone/>
            </a:pPr>
            <a:r>
              <a:rPr lang="es-ES" sz="2400" i="1" dirty="0" smtClean="0"/>
              <a:t>	</a:t>
            </a:r>
            <a:r>
              <a:rPr lang="es-ES" sz="2400" i="1" dirty="0" err="1" smtClean="0"/>
              <a:t>generate</a:t>
            </a:r>
            <a:r>
              <a:rPr lang="es-ES" sz="2400" dirty="0" smtClean="0"/>
              <a:t> unos = 1</a:t>
            </a:r>
          </a:p>
          <a:p>
            <a:pPr marL="0" indent="0">
              <a:buNone/>
            </a:pPr>
            <a:r>
              <a:rPr lang="es-ES" sz="2400" i="1" dirty="0" smtClean="0"/>
              <a:t>	</a:t>
            </a:r>
            <a:r>
              <a:rPr lang="es-ES" sz="2400" i="1" dirty="0" err="1" smtClean="0"/>
              <a:t>Collapse</a:t>
            </a:r>
            <a:r>
              <a:rPr lang="es-ES" sz="2400" i="1" dirty="0" smtClean="0"/>
              <a:t> (</a:t>
            </a:r>
            <a:r>
              <a:rPr lang="es-ES" sz="2400" i="1" dirty="0" err="1" smtClean="0"/>
              <a:t>rawsum</a:t>
            </a:r>
            <a:r>
              <a:rPr lang="es-ES" sz="2400" i="1" dirty="0" smtClean="0"/>
              <a:t>) </a:t>
            </a:r>
            <a:r>
              <a:rPr lang="es-ES" sz="2400" dirty="0" smtClean="0"/>
              <a:t>unos</a:t>
            </a:r>
            <a:r>
              <a:rPr lang="es-ES" sz="2400" i="1" dirty="0" smtClean="0"/>
              <a:t> (sum) </a:t>
            </a:r>
            <a:r>
              <a:rPr lang="es-ES" sz="2400" dirty="0" err="1" smtClean="0"/>
              <a:t>fexpan</a:t>
            </a:r>
            <a:r>
              <a:rPr lang="es-ES" sz="2400" i="1" dirty="0" smtClean="0"/>
              <a:t>  </a:t>
            </a:r>
            <a:r>
              <a:rPr lang="es-ES" sz="2400" i="1" dirty="0"/>
              <a:t>(</a:t>
            </a:r>
            <a:r>
              <a:rPr lang="es-ES" sz="2400" i="1" dirty="0" smtClean="0"/>
              <a:t>mean)….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2633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s-ES" dirty="0" smtClean="0"/>
              <a:t>2. </a:t>
            </a:r>
            <a:r>
              <a:rPr lang="es-ES" dirty="0" err="1" smtClean="0"/>
              <a:t>Suavizamiento</a:t>
            </a:r>
            <a:r>
              <a:rPr lang="es-ES" dirty="0" smtClean="0"/>
              <a:t> (Apéndice B)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925"/>
            <a:ext cx="8229600" cy="4525963"/>
          </a:xfrm>
        </p:spPr>
        <p:txBody>
          <a:bodyPr/>
          <a:lstStyle/>
          <a:p>
            <a:r>
              <a:rPr lang="es-ES" sz="2800" dirty="0" smtClean="0"/>
              <a:t>Para reducir el ruido del muestreo por trabajar con edades simples</a:t>
            </a:r>
          </a:p>
          <a:p>
            <a:r>
              <a:rPr lang="es-ES" sz="2800" dirty="0" smtClean="0"/>
              <a:t>Se suavizan los niveles más bajos (ejemplo: YE y YS)</a:t>
            </a:r>
          </a:p>
          <a:p>
            <a:r>
              <a:rPr lang="es-ES" sz="2800" dirty="0" smtClean="0"/>
              <a:t>Los niveles mas altos se obtienen por </a:t>
            </a:r>
            <a:r>
              <a:rPr lang="es-ES" sz="2800" dirty="0" smtClean="0"/>
              <a:t>suma (YL no se suaviza!)</a:t>
            </a:r>
            <a:endParaRPr lang="es-ES" sz="2800" dirty="0" smtClean="0"/>
          </a:p>
          <a:p>
            <a:r>
              <a:rPr lang="es-ES" sz="2800" dirty="0" smtClean="0"/>
              <a:t>No sobre</a:t>
            </a:r>
            <a:r>
              <a:rPr lang="es-ES" sz="2800" dirty="0" smtClean="0"/>
              <a:t>-suavizar </a:t>
            </a:r>
            <a:r>
              <a:rPr lang="es-ES" sz="2800" dirty="0" smtClean="0"/>
              <a:t>picos</a:t>
            </a:r>
            <a:r>
              <a:rPr lang="es-ES" sz="2800" dirty="0" smtClean="0"/>
              <a:t>, </a:t>
            </a:r>
            <a:r>
              <a:rPr lang="es-ES" sz="2800" dirty="0" smtClean="0"/>
              <a:t>valles y ceros reales</a:t>
            </a:r>
            <a:endParaRPr lang="es-ES" sz="2800" dirty="0" smtClean="0"/>
          </a:p>
          <a:p>
            <a:r>
              <a:rPr lang="es-ES" sz="2800" dirty="0" smtClean="0"/>
              <a:t>Los valores falsos negativos deben reemplazarse con ceros</a:t>
            </a:r>
          </a:p>
          <a:p>
            <a:r>
              <a:rPr lang="es-ES" sz="2800" dirty="0" smtClean="0"/>
              <a:t>No incluir en el </a:t>
            </a:r>
            <a:r>
              <a:rPr lang="es-ES" sz="2800" dirty="0" err="1" smtClean="0"/>
              <a:t>suavizamiento</a:t>
            </a:r>
            <a:r>
              <a:rPr lang="es-ES" sz="2800" dirty="0" smtClean="0"/>
              <a:t> edades que p</a:t>
            </a:r>
            <a:r>
              <a:rPr lang="en-US" sz="2800" dirty="0" smtClean="0"/>
              <a:t>or </a:t>
            </a:r>
            <a:r>
              <a:rPr lang="es-ES" sz="2800" dirty="0" smtClean="0"/>
              <a:t>definición tienen ceros (ej. niños en YL)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2035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s-ES" dirty="0" smtClean="0"/>
              <a:t>2. </a:t>
            </a:r>
            <a:r>
              <a:rPr lang="es-ES" dirty="0" err="1" smtClean="0"/>
              <a:t>Suavizamiento</a:t>
            </a:r>
            <a:r>
              <a:rPr lang="es-ES" dirty="0" smtClean="0"/>
              <a:t> con </a:t>
            </a:r>
            <a:r>
              <a:rPr lang="es-ES" dirty="0" err="1" smtClean="0"/>
              <a:t>Stata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925"/>
            <a:ext cx="8229600" cy="4767411"/>
          </a:xfrm>
        </p:spPr>
        <p:txBody>
          <a:bodyPr/>
          <a:lstStyle/>
          <a:p>
            <a:r>
              <a:rPr lang="es-ES" sz="2400" dirty="0" smtClean="0"/>
              <a:t>Se trabaja con el archivo de promedio de edades</a:t>
            </a:r>
          </a:p>
          <a:p>
            <a:r>
              <a:rPr lang="es-ES" sz="2400" dirty="0" smtClean="0"/>
              <a:t>Se usa la técnica de regresión local (</a:t>
            </a:r>
            <a:r>
              <a:rPr lang="es-ES" sz="2400" i="1" dirty="0" err="1" smtClean="0"/>
              <a:t>lowess</a:t>
            </a:r>
            <a:r>
              <a:rPr lang="es-ES" sz="2400" dirty="0" smtClean="0"/>
              <a:t>)</a:t>
            </a:r>
          </a:p>
          <a:p>
            <a:pPr marL="0" indent="0">
              <a:buNone/>
            </a:pPr>
            <a:r>
              <a:rPr lang="es-ES" sz="2400" dirty="0" smtClean="0"/>
              <a:t>	</a:t>
            </a:r>
            <a:r>
              <a:rPr lang="es-ES" sz="2400" i="1" dirty="0" err="1" smtClean="0"/>
              <a:t>lowess</a:t>
            </a:r>
            <a:r>
              <a:rPr lang="es-ES" sz="2400" dirty="0" smtClean="0"/>
              <a:t> Y </a:t>
            </a:r>
            <a:r>
              <a:rPr lang="es-ES" sz="2400" dirty="0" err="1" smtClean="0"/>
              <a:t>age</a:t>
            </a:r>
            <a:r>
              <a:rPr lang="es-ES" sz="2400" dirty="0" smtClean="0"/>
              <a:t>, </a:t>
            </a:r>
            <a:r>
              <a:rPr lang="es-ES" sz="2400" i="1" dirty="0" err="1" smtClean="0"/>
              <a:t>bw</a:t>
            </a:r>
            <a:r>
              <a:rPr lang="es-ES" sz="2400" dirty="0" smtClean="0"/>
              <a:t>(0.1) </a:t>
            </a:r>
            <a:r>
              <a:rPr lang="es-ES" sz="2400" i="1" dirty="0" smtClean="0"/>
              <a:t>gen</a:t>
            </a:r>
            <a:r>
              <a:rPr lang="es-ES" sz="2400" dirty="0" smtClean="0"/>
              <a:t>(</a:t>
            </a:r>
            <a:r>
              <a:rPr lang="es-ES" sz="2400" dirty="0" err="1" smtClean="0"/>
              <a:t>Ysua</a:t>
            </a:r>
            <a:r>
              <a:rPr lang="es-ES" sz="2400" dirty="0" smtClean="0"/>
              <a:t>) </a:t>
            </a:r>
          </a:p>
          <a:p>
            <a:r>
              <a:rPr lang="es-ES" sz="2400" dirty="0" smtClean="0"/>
              <a:t>Jugar con valores alternativos de band </a:t>
            </a:r>
            <a:r>
              <a:rPr lang="es-ES" sz="2400" dirty="0" err="1" smtClean="0"/>
              <a:t>width</a:t>
            </a:r>
            <a:r>
              <a:rPr lang="es-ES" sz="2400" dirty="0" smtClean="0"/>
              <a:t> (</a:t>
            </a:r>
            <a:r>
              <a:rPr lang="es-ES" sz="2400" i="1" dirty="0" err="1" smtClean="0"/>
              <a:t>bw</a:t>
            </a:r>
            <a:r>
              <a:rPr lang="es-ES" sz="2400" dirty="0" smtClean="0"/>
              <a:t>)</a:t>
            </a:r>
          </a:p>
          <a:p>
            <a:r>
              <a:rPr lang="es-ES" sz="2400" dirty="0" smtClean="0"/>
              <a:t>Debido a que </a:t>
            </a:r>
            <a:r>
              <a:rPr lang="es-ES" sz="2400" dirty="0" err="1" smtClean="0"/>
              <a:t>lowess</a:t>
            </a:r>
            <a:r>
              <a:rPr lang="es-ES" sz="2400" dirty="0" smtClean="0"/>
              <a:t> no permite </a:t>
            </a:r>
            <a:r>
              <a:rPr lang="es-ES" sz="2400" dirty="0" err="1" smtClean="0"/>
              <a:t>weight</a:t>
            </a:r>
            <a:r>
              <a:rPr lang="es-ES" sz="2400" dirty="0" smtClean="0"/>
              <a:t> se usa el truco de expandir la muestra (p. </a:t>
            </a:r>
            <a:r>
              <a:rPr lang="es-ES" sz="2400" dirty="0"/>
              <a:t>e</a:t>
            </a:r>
            <a:r>
              <a:rPr lang="es-ES" sz="2400" dirty="0" smtClean="0"/>
              <a:t>j. una línea por cada 10 observaciones) antes de suavizar.</a:t>
            </a:r>
          </a:p>
          <a:p>
            <a:pPr marL="0" indent="0">
              <a:buNone/>
            </a:pPr>
            <a:r>
              <a:rPr lang="es-ES" sz="2400" dirty="0" smtClean="0"/>
              <a:t>	</a:t>
            </a:r>
            <a:r>
              <a:rPr lang="es-ES" sz="2400" i="1" dirty="0" smtClean="0"/>
              <a:t>gen</a:t>
            </a:r>
            <a:r>
              <a:rPr lang="es-ES" sz="2400" dirty="0" smtClean="0"/>
              <a:t> </a:t>
            </a:r>
            <a:r>
              <a:rPr lang="es-ES" sz="2400" dirty="0"/>
              <a:t>obs10 = round(</a:t>
            </a:r>
            <a:r>
              <a:rPr lang="es-ES" sz="2400" dirty="0" err="1"/>
              <a:t>nobs</a:t>
            </a:r>
            <a:r>
              <a:rPr lang="es-ES" sz="2400" dirty="0"/>
              <a:t>/10)</a:t>
            </a:r>
          </a:p>
          <a:p>
            <a:pPr marL="0" indent="0">
              <a:buNone/>
            </a:pPr>
            <a:r>
              <a:rPr lang="es-ES" sz="2400" i="1" dirty="0" smtClean="0"/>
              <a:t>	</a:t>
            </a:r>
            <a:r>
              <a:rPr lang="es-ES" sz="2400" i="1" dirty="0" err="1" smtClean="0"/>
              <a:t>expand</a:t>
            </a:r>
            <a:r>
              <a:rPr lang="es-ES" sz="2400" i="1" dirty="0" smtClean="0"/>
              <a:t> </a:t>
            </a:r>
            <a:r>
              <a:rPr lang="es-ES" sz="2400" dirty="0"/>
              <a:t>obs10</a:t>
            </a:r>
            <a:r>
              <a:rPr lang="es-ES" sz="2400" dirty="0" smtClean="0"/>
              <a:t>, gen</a:t>
            </a:r>
            <a:r>
              <a:rPr lang="es-ES" sz="2400" dirty="0"/>
              <a:t>(duplicada</a:t>
            </a:r>
            <a:r>
              <a:rPr lang="es-ES" sz="2400" dirty="0" smtClean="0"/>
              <a:t>)</a:t>
            </a:r>
          </a:p>
          <a:p>
            <a:pPr marL="0" indent="0">
              <a:buNone/>
            </a:pPr>
            <a:r>
              <a:rPr lang="es-ES" sz="2400" dirty="0" smtClean="0"/>
              <a:t>	</a:t>
            </a:r>
            <a:r>
              <a:rPr lang="es-ES" sz="2400" i="1" dirty="0" err="1" smtClean="0"/>
              <a:t>lowess</a:t>
            </a:r>
            <a:r>
              <a:rPr lang="es-ES" sz="2400" dirty="0" smtClean="0"/>
              <a:t>.....</a:t>
            </a:r>
          </a:p>
          <a:p>
            <a:pPr marL="0" indent="0">
              <a:buNone/>
            </a:pPr>
            <a:r>
              <a:rPr lang="es-ES" sz="2400" dirty="0" smtClean="0"/>
              <a:t>	</a:t>
            </a:r>
            <a:r>
              <a:rPr lang="es-ES" sz="2400" i="1" dirty="0" err="1" smtClean="0"/>
              <a:t>drop</a:t>
            </a:r>
            <a:r>
              <a:rPr lang="es-ES" sz="2400" i="1" dirty="0" smtClean="0"/>
              <a:t> </a:t>
            </a:r>
            <a:r>
              <a:rPr lang="es-ES" sz="2400" i="1" dirty="0" err="1" smtClean="0"/>
              <a:t>if</a:t>
            </a:r>
            <a:r>
              <a:rPr lang="es-ES" sz="2400" i="1" dirty="0" smtClean="0"/>
              <a:t> </a:t>
            </a:r>
            <a:r>
              <a:rPr lang="es-ES" sz="2400" dirty="0" smtClean="0"/>
              <a:t>duplicada==1 </a:t>
            </a:r>
          </a:p>
        </p:txBody>
      </p:sp>
    </p:spTree>
    <p:extLst>
      <p:ext uri="{BB962C8B-B14F-4D97-AF65-F5344CB8AC3E}">
        <p14:creationId xmlns:p14="http://schemas.microsoft.com/office/powerpoint/2010/main" val="2751207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r>
              <a:rPr lang="es-ES" dirty="0" smtClean="0"/>
              <a:t>3. Ajuste a control macro</a:t>
            </a:r>
            <a:endParaRPr lang="es-E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327" y="1475656"/>
            <a:ext cx="8434805" cy="2439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4923" y="3914800"/>
            <a:ext cx="359844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819700"/>
            <a:ext cx="2631559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03699" y="4139168"/>
            <a:ext cx="4129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Cálculo del factor de corrección</a:t>
            </a:r>
            <a:endParaRPr lang="es-E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25391" y="5337458"/>
            <a:ext cx="3358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smtClean="0"/>
              <a:t>Cálculo perfiles ajustados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044115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s-ES" dirty="0"/>
              <a:t>3. Ajuste a control macro en </a:t>
            </a:r>
            <a:r>
              <a:rPr lang="es-ES" dirty="0" err="1"/>
              <a:t>stata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925"/>
            <a:ext cx="8229600" cy="4767411"/>
          </a:xfrm>
        </p:spPr>
        <p:txBody>
          <a:bodyPr/>
          <a:lstStyle/>
          <a:p>
            <a:pPr marL="0" indent="0">
              <a:buNone/>
            </a:pPr>
            <a:r>
              <a:rPr lang="es-ES" sz="2400" dirty="0"/>
              <a:t>* </a:t>
            </a:r>
            <a:r>
              <a:rPr lang="es-ES" sz="2400" dirty="0" smtClean="0"/>
              <a:t>control macro </a:t>
            </a:r>
          </a:p>
          <a:p>
            <a:pPr marL="0" indent="0">
              <a:buNone/>
            </a:pPr>
            <a:r>
              <a:rPr lang="es-ES" sz="2400" dirty="0" smtClean="0"/>
              <a:t>  gen </a:t>
            </a:r>
            <a:r>
              <a:rPr lang="es-ES" sz="2400" dirty="0" err="1" smtClean="0"/>
              <a:t>yle_macro</a:t>
            </a:r>
            <a:r>
              <a:rPr lang="es-ES" sz="2400" dirty="0" smtClean="0"/>
              <a:t> = 15542</a:t>
            </a:r>
          </a:p>
          <a:p>
            <a:pPr marL="0" indent="0">
              <a:buNone/>
            </a:pPr>
            <a:r>
              <a:rPr lang="es-ES" sz="2400" dirty="0" smtClean="0"/>
              <a:t>* agregados crudos (con valores suavizados)</a:t>
            </a:r>
          </a:p>
          <a:p>
            <a:pPr marL="0" indent="0">
              <a:buNone/>
            </a:pPr>
            <a:r>
              <a:rPr lang="es-ES" sz="2400" dirty="0" smtClean="0"/>
              <a:t>  </a:t>
            </a:r>
            <a:r>
              <a:rPr lang="es-ES" sz="2400" dirty="0" err="1" smtClean="0"/>
              <a:t>egen</a:t>
            </a:r>
            <a:r>
              <a:rPr lang="es-ES" sz="2400" dirty="0" smtClean="0"/>
              <a:t> </a:t>
            </a:r>
            <a:r>
              <a:rPr lang="es-ES" sz="2400" dirty="0" err="1" smtClean="0"/>
              <a:t>double</a:t>
            </a:r>
            <a:r>
              <a:rPr lang="es-ES" sz="2400" dirty="0" smtClean="0"/>
              <a:t> </a:t>
            </a:r>
            <a:r>
              <a:rPr lang="es-ES" sz="2400" dirty="0" err="1" smtClean="0"/>
              <a:t>yle_tot</a:t>
            </a:r>
            <a:r>
              <a:rPr lang="es-ES" sz="2400" dirty="0" smtClean="0"/>
              <a:t> = total(pob2006/1000000 * </a:t>
            </a:r>
            <a:r>
              <a:rPr lang="es-ES" sz="2400" dirty="0" err="1" smtClean="0"/>
              <a:t>yle_sua</a:t>
            </a:r>
            <a:r>
              <a:rPr lang="es-ES" sz="2400" dirty="0" smtClean="0"/>
              <a:t>)</a:t>
            </a:r>
          </a:p>
          <a:p>
            <a:pPr marL="0" indent="0">
              <a:buNone/>
            </a:pPr>
            <a:r>
              <a:rPr lang="es-ES" sz="2400" dirty="0" smtClean="0"/>
              <a:t>*Factor de </a:t>
            </a:r>
            <a:r>
              <a:rPr lang="es-ES" sz="2400" dirty="0" err="1" smtClean="0"/>
              <a:t>correccion</a:t>
            </a:r>
            <a:endParaRPr lang="es-ES" sz="2400" dirty="0" smtClean="0"/>
          </a:p>
          <a:p>
            <a:pPr marL="0" indent="0">
              <a:buNone/>
            </a:pPr>
            <a:r>
              <a:rPr lang="es-ES" sz="2400" dirty="0" smtClean="0"/>
              <a:t>  gen </a:t>
            </a:r>
            <a:r>
              <a:rPr lang="es-ES" sz="2400" dirty="0" err="1" smtClean="0"/>
              <a:t>fyle</a:t>
            </a:r>
            <a:r>
              <a:rPr lang="es-ES" sz="2400" dirty="0" smtClean="0"/>
              <a:t> = </a:t>
            </a:r>
            <a:r>
              <a:rPr lang="es-ES" sz="2400" dirty="0" err="1" smtClean="0"/>
              <a:t>yle_macro</a:t>
            </a:r>
            <a:r>
              <a:rPr lang="es-ES" sz="2400" dirty="0" smtClean="0"/>
              <a:t> / </a:t>
            </a:r>
            <a:r>
              <a:rPr lang="es-ES" sz="2400" dirty="0" err="1" smtClean="0"/>
              <a:t>yle_tot</a:t>
            </a:r>
            <a:endParaRPr lang="es-ES" sz="2400" dirty="0" smtClean="0"/>
          </a:p>
          <a:p>
            <a:pPr marL="0" indent="0">
              <a:buNone/>
            </a:pPr>
            <a:r>
              <a:rPr lang="es-ES" sz="2400" dirty="0" smtClean="0"/>
              <a:t>*Valores ajustados al control</a:t>
            </a:r>
          </a:p>
          <a:p>
            <a:pPr marL="0" indent="0">
              <a:buNone/>
            </a:pPr>
            <a:r>
              <a:rPr lang="es-ES" sz="2400" dirty="0" smtClean="0"/>
              <a:t>  gen YLE = </a:t>
            </a:r>
            <a:r>
              <a:rPr lang="es-ES" sz="2400" dirty="0" err="1" smtClean="0"/>
              <a:t>fyle</a:t>
            </a:r>
            <a:r>
              <a:rPr lang="es-ES" sz="2400" dirty="0" smtClean="0"/>
              <a:t> * </a:t>
            </a:r>
            <a:r>
              <a:rPr lang="es-ES" sz="2400" dirty="0" err="1" smtClean="0"/>
              <a:t>yle_s</a:t>
            </a:r>
            <a:endParaRPr lang="es-ES" sz="2400" dirty="0" smtClean="0"/>
          </a:p>
          <a:p>
            <a:pPr marL="0" indent="0">
              <a:buNone/>
            </a:pP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2136694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3672408" cy="1143000"/>
          </a:xfrm>
        </p:spPr>
        <p:txBody>
          <a:bodyPr/>
          <a:lstStyle/>
          <a:p>
            <a:r>
              <a:rPr lang="es-ES" sz="3600" dirty="0" smtClean="0"/>
              <a:t>4. Normalización</a:t>
            </a:r>
            <a:endParaRPr lang="es-E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3466728" cy="3646984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Porque al</a:t>
            </a:r>
            <a:r>
              <a:rPr lang="es-ES" dirty="0" smtClean="0"/>
              <a:t> comparar </a:t>
            </a:r>
            <a:r>
              <a:rPr lang="es-ES" dirty="0" smtClean="0"/>
              <a:t>perfiles,</a:t>
            </a:r>
          </a:p>
          <a:p>
            <a:pPr marL="0" indent="0">
              <a:buNone/>
            </a:pPr>
            <a:r>
              <a:rPr lang="es-ES" dirty="0"/>
              <a:t>n</a:t>
            </a:r>
            <a:r>
              <a:rPr lang="es-ES" dirty="0" smtClean="0"/>
              <a:t>os interesa más la forma que el nivel de la curva.</a:t>
            </a:r>
            <a:endParaRPr lang="es-ES" dirty="0"/>
          </a:p>
        </p:txBody>
      </p:sp>
      <p:pic>
        <p:nvPicPr>
          <p:cNvPr id="4" name="Picture 3" descr="Ecu-EEUU-dolare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0"/>
            <a:ext cx="4427984" cy="3406141"/>
          </a:xfrm>
          <a:prstGeom prst="rect">
            <a:avLst/>
          </a:prstGeom>
        </p:spPr>
      </p:pic>
      <p:pic>
        <p:nvPicPr>
          <p:cNvPr id="5" name="Picture 4" descr="Ecu-EEUU-norma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5" y="3451859"/>
            <a:ext cx="4427983" cy="3406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839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s-ES" dirty="0"/>
              <a:t>4</a:t>
            </a:r>
            <a:r>
              <a:rPr lang="es-ES" dirty="0" smtClean="0"/>
              <a:t>. C</a:t>
            </a:r>
            <a:r>
              <a:rPr lang="es-ES" dirty="0" smtClean="0"/>
              <a:t>ómo se normaliza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925"/>
            <a:ext cx="8229600" cy="4767411"/>
          </a:xfrm>
        </p:spPr>
        <p:txBody>
          <a:bodyPr/>
          <a:lstStyle/>
          <a:p>
            <a:pPr>
              <a:buFontTx/>
              <a:buChar char="•"/>
            </a:pPr>
            <a:r>
              <a:rPr lang="es-ES" sz="2800" dirty="0" smtClean="0"/>
              <a:t>Se calcula el promedio YL edades 30-49 (unidad de ingreso):</a:t>
            </a:r>
            <a:endParaRPr lang="es-ES" sz="2800" dirty="0"/>
          </a:p>
          <a:p>
            <a:pPr marL="0" indent="0">
              <a:buNone/>
            </a:pPr>
            <a:r>
              <a:rPr lang="fi-FI" sz="2800" dirty="0"/>
              <a:t>	</a:t>
            </a:r>
            <a:r>
              <a:rPr lang="en-US" sz="2800" i="1" dirty="0" err="1" smtClean="0"/>
              <a:t>egen</a:t>
            </a:r>
            <a:r>
              <a:rPr lang="en-US" sz="2800" dirty="0" smtClean="0"/>
              <a:t> </a:t>
            </a:r>
            <a:r>
              <a:rPr lang="en-US" sz="2800" dirty="0"/>
              <a:t>YL3049 = mean(YL) if </a:t>
            </a:r>
            <a:r>
              <a:rPr lang="en-US" sz="2800" dirty="0" err="1"/>
              <a:t>edad</a:t>
            </a:r>
            <a:r>
              <a:rPr lang="en-US" sz="2800" dirty="0"/>
              <a:t>&gt;=30 &amp; </a:t>
            </a:r>
            <a:r>
              <a:rPr lang="en-US" sz="2800" dirty="0" err="1"/>
              <a:t>edad</a:t>
            </a:r>
            <a:r>
              <a:rPr lang="en-US" sz="2800" dirty="0"/>
              <a:t>&lt;=49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i="1" dirty="0" smtClean="0"/>
              <a:t>replace</a:t>
            </a:r>
            <a:r>
              <a:rPr lang="en-US" sz="2800" dirty="0" smtClean="0"/>
              <a:t> </a:t>
            </a:r>
            <a:r>
              <a:rPr lang="en-US" sz="2800" dirty="0"/>
              <a:t>YL3049 = YL3049[35] if YL3049==.</a:t>
            </a:r>
          </a:p>
          <a:p>
            <a:pPr marL="0" indent="0">
              <a:buNone/>
            </a:pPr>
            <a:r>
              <a:rPr lang="es-ES" sz="2800" dirty="0" smtClean="0"/>
              <a:t> 	(Esta es una constante para todas las edades)</a:t>
            </a:r>
          </a:p>
          <a:p>
            <a:r>
              <a:rPr lang="es-ES" sz="2800" dirty="0" smtClean="0"/>
              <a:t>YL normalizado es el YL relativo al de edades 30-49:</a:t>
            </a:r>
            <a:endParaRPr lang="es-ES" sz="2800" dirty="0"/>
          </a:p>
          <a:p>
            <a:pPr marL="0" indent="0">
              <a:buNone/>
            </a:pPr>
            <a:r>
              <a:rPr lang="es-ES" sz="2800" dirty="0" smtClean="0"/>
              <a:t>	</a:t>
            </a:r>
            <a:r>
              <a:rPr lang="es-ES" sz="2800" i="1" dirty="0" smtClean="0"/>
              <a:t>gen</a:t>
            </a:r>
            <a:r>
              <a:rPr lang="es-ES" sz="2800" dirty="0" smtClean="0"/>
              <a:t> </a:t>
            </a:r>
            <a:r>
              <a:rPr lang="es-ES" sz="2800" dirty="0" err="1"/>
              <a:t>YL_nor</a:t>
            </a:r>
            <a:r>
              <a:rPr lang="es-ES" sz="2800" dirty="0"/>
              <a:t> = YL</a:t>
            </a:r>
            <a:r>
              <a:rPr lang="es-ES" sz="2800" dirty="0" smtClean="0"/>
              <a:t>/YL3049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202263231"/>
      </p:ext>
    </p:extLst>
  </p:cSld>
  <p:clrMapOvr>
    <a:masterClrMapping/>
  </p:clrMapOvr>
</p:sld>
</file>

<file path=ppt/theme/theme1.xml><?xml version="1.0" encoding="utf-8"?>
<a:theme xmlns:a="http://schemas.openxmlformats.org/drawingml/2006/main" name="preswntacio conferenciants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preswntacio conferenciants-1</Template>
  <TotalTime>480</TotalTime>
  <Words>360</Words>
  <Application>Microsoft Macintosh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preswntacio conferenciants-1</vt:lpstr>
      <vt:lpstr>Algunas técnicas básicas </vt:lpstr>
      <vt:lpstr>Las técnicas</vt:lpstr>
      <vt:lpstr>1. Agregación</vt:lpstr>
      <vt:lpstr>2. Suavizamiento (Apéndice B)</vt:lpstr>
      <vt:lpstr>2. Suavizamiento con Stata</vt:lpstr>
      <vt:lpstr>3. Ajuste a control macro</vt:lpstr>
      <vt:lpstr>3. Ajuste a control macro en stata</vt:lpstr>
      <vt:lpstr>4. Normalización</vt:lpstr>
      <vt:lpstr>4. Cómo se normaliza</vt:lpstr>
      <vt:lpstr>Laboratorio 4. Técnicas básicas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Jordi Roca</dc:creator>
  <cp:lastModifiedBy>Luis Rosero</cp:lastModifiedBy>
  <cp:revision>44</cp:revision>
  <dcterms:created xsi:type="dcterms:W3CDTF">2013-05-28T20:42:25Z</dcterms:created>
  <dcterms:modified xsi:type="dcterms:W3CDTF">2013-11-27T15:11:55Z</dcterms:modified>
</cp:coreProperties>
</file>